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9F724-57D8-4AF7-AC0A-90EB9F9A584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4CA919-700C-4193-9674-B41D8961D67A}">
      <dgm:prSet/>
      <dgm:spPr/>
      <dgm:t>
        <a:bodyPr/>
        <a:lstStyle/>
        <a:p>
          <a:r>
            <a:rPr lang="en-US" dirty="0"/>
            <a:t>0 98307 10048 9</a:t>
          </a:r>
        </a:p>
      </dgm:t>
    </dgm:pt>
    <dgm:pt modelId="{09AEC1EF-AAF2-4CE6-BD9B-9DF3CD731AC2}" type="parTrans" cxnId="{2E231E5E-F127-4A1B-B224-15DB260C6AEE}">
      <dgm:prSet/>
      <dgm:spPr/>
      <dgm:t>
        <a:bodyPr/>
        <a:lstStyle/>
        <a:p>
          <a:endParaRPr lang="en-US"/>
        </a:p>
      </dgm:t>
    </dgm:pt>
    <dgm:pt modelId="{B7B2A302-4AC1-4429-92AF-80BF639FD71D}" type="sibTrans" cxnId="{2E231E5E-F127-4A1B-B224-15DB260C6AEE}">
      <dgm:prSet/>
      <dgm:spPr/>
      <dgm:t>
        <a:bodyPr/>
        <a:lstStyle/>
        <a:p>
          <a:endParaRPr lang="en-US"/>
        </a:p>
      </dgm:t>
    </dgm:pt>
    <dgm:pt modelId="{294BE51C-DC44-4E51-BB20-D91AD413ABBA}">
      <dgm:prSet/>
      <dgm:spPr/>
      <dgm:t>
        <a:bodyPr/>
        <a:lstStyle/>
        <a:p>
          <a:r>
            <a:rPr lang="en-US" dirty="0"/>
            <a:t>0 17600 02177 9</a:t>
          </a:r>
        </a:p>
      </dgm:t>
    </dgm:pt>
    <dgm:pt modelId="{639C8CC5-3AC4-480E-B70B-437AB779FBD7}" type="parTrans" cxnId="{BE43BE33-DD78-4F28-B8C6-0EDBA687BA3F}">
      <dgm:prSet/>
      <dgm:spPr/>
      <dgm:t>
        <a:bodyPr/>
        <a:lstStyle/>
        <a:p>
          <a:endParaRPr lang="en-US"/>
        </a:p>
      </dgm:t>
    </dgm:pt>
    <dgm:pt modelId="{4F1C8AB8-7610-45C4-B08B-B43FA799DC54}" type="sibTrans" cxnId="{BE43BE33-DD78-4F28-B8C6-0EDBA687BA3F}">
      <dgm:prSet/>
      <dgm:spPr/>
      <dgm:t>
        <a:bodyPr/>
        <a:lstStyle/>
        <a:p>
          <a:endParaRPr lang="en-US"/>
        </a:p>
      </dgm:t>
    </dgm:pt>
    <dgm:pt modelId="{32D39036-A2A3-42CD-9C20-7456CFE9C5F5}" type="pres">
      <dgm:prSet presAssocID="{6379F724-57D8-4AF7-AC0A-90EB9F9A5844}" presName="linear" presStyleCnt="0">
        <dgm:presLayoutVars>
          <dgm:dir/>
          <dgm:animLvl val="lvl"/>
          <dgm:resizeHandles val="exact"/>
        </dgm:presLayoutVars>
      </dgm:prSet>
      <dgm:spPr/>
    </dgm:pt>
    <dgm:pt modelId="{47D62DE7-7496-4D01-AC6A-23B24363C2DE}" type="pres">
      <dgm:prSet presAssocID="{134CA919-700C-4193-9674-B41D8961D67A}" presName="parentLin" presStyleCnt="0"/>
      <dgm:spPr/>
    </dgm:pt>
    <dgm:pt modelId="{A4B56197-5EFD-4D2A-86F8-8798D78316A2}" type="pres">
      <dgm:prSet presAssocID="{134CA919-700C-4193-9674-B41D8961D67A}" presName="parentLeftMargin" presStyleLbl="node1" presStyleIdx="0" presStyleCnt="2"/>
      <dgm:spPr/>
    </dgm:pt>
    <dgm:pt modelId="{E6ACE88B-1236-4AD7-A1A2-CE8B0D7396C4}" type="pres">
      <dgm:prSet presAssocID="{134CA919-700C-4193-9674-B41D8961D6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B53921-57BE-42C1-BD0B-7341C2BBC057}" type="pres">
      <dgm:prSet presAssocID="{134CA919-700C-4193-9674-B41D8961D67A}" presName="negativeSpace" presStyleCnt="0"/>
      <dgm:spPr/>
    </dgm:pt>
    <dgm:pt modelId="{86A61B88-55EB-4D0E-9F24-980EBB436933}" type="pres">
      <dgm:prSet presAssocID="{134CA919-700C-4193-9674-B41D8961D67A}" presName="childText" presStyleLbl="conFgAcc1" presStyleIdx="0" presStyleCnt="2">
        <dgm:presLayoutVars>
          <dgm:bulletEnabled val="1"/>
        </dgm:presLayoutVars>
      </dgm:prSet>
      <dgm:spPr/>
    </dgm:pt>
    <dgm:pt modelId="{8F9A8D68-F2F8-4536-8EA6-9F333EF0780F}" type="pres">
      <dgm:prSet presAssocID="{B7B2A302-4AC1-4429-92AF-80BF639FD71D}" presName="spaceBetweenRectangles" presStyleCnt="0"/>
      <dgm:spPr/>
    </dgm:pt>
    <dgm:pt modelId="{EFCBEF8F-FAB7-4734-BBFB-ED3EDE4EFA64}" type="pres">
      <dgm:prSet presAssocID="{294BE51C-DC44-4E51-BB20-D91AD413ABBA}" presName="parentLin" presStyleCnt="0"/>
      <dgm:spPr/>
    </dgm:pt>
    <dgm:pt modelId="{414E3C09-05AE-4821-B33D-7F3683E5E647}" type="pres">
      <dgm:prSet presAssocID="{294BE51C-DC44-4E51-BB20-D91AD413ABBA}" presName="parentLeftMargin" presStyleLbl="node1" presStyleIdx="0" presStyleCnt="2"/>
      <dgm:spPr/>
    </dgm:pt>
    <dgm:pt modelId="{6CA360BD-2DB8-4AEE-B45B-164B33B20286}" type="pres">
      <dgm:prSet presAssocID="{294BE51C-DC44-4E51-BB20-D91AD413ABB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8B2D88C-E90C-4F56-BCDA-B1D2BE19ADAC}" type="pres">
      <dgm:prSet presAssocID="{294BE51C-DC44-4E51-BB20-D91AD413ABBA}" presName="negativeSpace" presStyleCnt="0"/>
      <dgm:spPr/>
    </dgm:pt>
    <dgm:pt modelId="{296B3EF9-37E6-454C-8D9F-87956BBBE626}" type="pres">
      <dgm:prSet presAssocID="{294BE51C-DC44-4E51-BB20-D91AD413ABB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0A6D927-F703-46E4-8407-3A9791C97436}" type="presOf" srcId="{6379F724-57D8-4AF7-AC0A-90EB9F9A5844}" destId="{32D39036-A2A3-42CD-9C20-7456CFE9C5F5}" srcOrd="0" destOrd="0" presId="urn:microsoft.com/office/officeart/2005/8/layout/list1"/>
    <dgm:cxn modelId="{BE43BE33-DD78-4F28-B8C6-0EDBA687BA3F}" srcId="{6379F724-57D8-4AF7-AC0A-90EB9F9A5844}" destId="{294BE51C-DC44-4E51-BB20-D91AD413ABBA}" srcOrd="1" destOrd="0" parTransId="{639C8CC5-3AC4-480E-B70B-437AB779FBD7}" sibTransId="{4F1C8AB8-7610-45C4-B08B-B43FA799DC54}"/>
    <dgm:cxn modelId="{2E231E5E-F127-4A1B-B224-15DB260C6AEE}" srcId="{6379F724-57D8-4AF7-AC0A-90EB9F9A5844}" destId="{134CA919-700C-4193-9674-B41D8961D67A}" srcOrd="0" destOrd="0" parTransId="{09AEC1EF-AAF2-4CE6-BD9B-9DF3CD731AC2}" sibTransId="{B7B2A302-4AC1-4429-92AF-80BF639FD71D}"/>
    <dgm:cxn modelId="{589F4F4F-4A65-4977-B6C1-A438D68D52DC}" type="presOf" srcId="{294BE51C-DC44-4E51-BB20-D91AD413ABBA}" destId="{6CA360BD-2DB8-4AEE-B45B-164B33B20286}" srcOrd="1" destOrd="0" presId="urn:microsoft.com/office/officeart/2005/8/layout/list1"/>
    <dgm:cxn modelId="{7C44A282-A22E-4E80-999A-ECD87C60F182}" type="presOf" srcId="{134CA919-700C-4193-9674-B41D8961D67A}" destId="{E6ACE88B-1236-4AD7-A1A2-CE8B0D7396C4}" srcOrd="1" destOrd="0" presId="urn:microsoft.com/office/officeart/2005/8/layout/list1"/>
    <dgm:cxn modelId="{CEC891AB-CC2B-433D-A31D-9F2BB60B31E5}" type="presOf" srcId="{134CA919-700C-4193-9674-B41D8961D67A}" destId="{A4B56197-5EFD-4D2A-86F8-8798D78316A2}" srcOrd="0" destOrd="0" presId="urn:microsoft.com/office/officeart/2005/8/layout/list1"/>
    <dgm:cxn modelId="{5D7BB9EF-6DC0-47E0-A298-0C5DE612DD27}" type="presOf" srcId="{294BE51C-DC44-4E51-BB20-D91AD413ABBA}" destId="{414E3C09-05AE-4821-B33D-7F3683E5E647}" srcOrd="0" destOrd="0" presId="urn:microsoft.com/office/officeart/2005/8/layout/list1"/>
    <dgm:cxn modelId="{BB3A36E5-C771-4E47-BD33-4FA336842DAD}" type="presParOf" srcId="{32D39036-A2A3-42CD-9C20-7456CFE9C5F5}" destId="{47D62DE7-7496-4D01-AC6A-23B24363C2DE}" srcOrd="0" destOrd="0" presId="urn:microsoft.com/office/officeart/2005/8/layout/list1"/>
    <dgm:cxn modelId="{D7367B63-CB81-4E27-AC74-2DC20AC1C7D1}" type="presParOf" srcId="{47D62DE7-7496-4D01-AC6A-23B24363C2DE}" destId="{A4B56197-5EFD-4D2A-86F8-8798D78316A2}" srcOrd="0" destOrd="0" presId="urn:microsoft.com/office/officeart/2005/8/layout/list1"/>
    <dgm:cxn modelId="{B623C985-426D-4B49-B668-5C94AD65F7D6}" type="presParOf" srcId="{47D62DE7-7496-4D01-AC6A-23B24363C2DE}" destId="{E6ACE88B-1236-4AD7-A1A2-CE8B0D7396C4}" srcOrd="1" destOrd="0" presId="urn:microsoft.com/office/officeart/2005/8/layout/list1"/>
    <dgm:cxn modelId="{8F6836B4-4C2F-4C9B-921C-49074D36F556}" type="presParOf" srcId="{32D39036-A2A3-42CD-9C20-7456CFE9C5F5}" destId="{67B53921-57BE-42C1-BD0B-7341C2BBC057}" srcOrd="1" destOrd="0" presId="urn:microsoft.com/office/officeart/2005/8/layout/list1"/>
    <dgm:cxn modelId="{B33F1F0B-85AF-4524-AE71-21F1D403BAB4}" type="presParOf" srcId="{32D39036-A2A3-42CD-9C20-7456CFE9C5F5}" destId="{86A61B88-55EB-4D0E-9F24-980EBB436933}" srcOrd="2" destOrd="0" presId="urn:microsoft.com/office/officeart/2005/8/layout/list1"/>
    <dgm:cxn modelId="{6F223578-C87A-45E0-A9ED-7C3A6B6DA851}" type="presParOf" srcId="{32D39036-A2A3-42CD-9C20-7456CFE9C5F5}" destId="{8F9A8D68-F2F8-4536-8EA6-9F333EF0780F}" srcOrd="3" destOrd="0" presId="urn:microsoft.com/office/officeart/2005/8/layout/list1"/>
    <dgm:cxn modelId="{A62F082B-F1D6-4C8D-9626-51802D7C9B11}" type="presParOf" srcId="{32D39036-A2A3-42CD-9C20-7456CFE9C5F5}" destId="{EFCBEF8F-FAB7-4734-BBFB-ED3EDE4EFA64}" srcOrd="4" destOrd="0" presId="urn:microsoft.com/office/officeart/2005/8/layout/list1"/>
    <dgm:cxn modelId="{AE6F3877-6F7B-4E83-9ECC-70C6348E6C63}" type="presParOf" srcId="{EFCBEF8F-FAB7-4734-BBFB-ED3EDE4EFA64}" destId="{414E3C09-05AE-4821-B33D-7F3683E5E647}" srcOrd="0" destOrd="0" presId="urn:microsoft.com/office/officeart/2005/8/layout/list1"/>
    <dgm:cxn modelId="{4346F2B4-2ADC-4D15-BB3D-B1676A3BE009}" type="presParOf" srcId="{EFCBEF8F-FAB7-4734-BBFB-ED3EDE4EFA64}" destId="{6CA360BD-2DB8-4AEE-B45B-164B33B20286}" srcOrd="1" destOrd="0" presId="urn:microsoft.com/office/officeart/2005/8/layout/list1"/>
    <dgm:cxn modelId="{55DFDE9A-8369-418E-B7BD-9771EF1D2BD9}" type="presParOf" srcId="{32D39036-A2A3-42CD-9C20-7456CFE9C5F5}" destId="{D8B2D88C-E90C-4F56-BCDA-B1D2BE19ADAC}" srcOrd="5" destOrd="0" presId="urn:microsoft.com/office/officeart/2005/8/layout/list1"/>
    <dgm:cxn modelId="{B2506D39-9842-4FC8-A065-13A7056FDE65}" type="presParOf" srcId="{32D39036-A2A3-42CD-9C20-7456CFE9C5F5}" destId="{296B3EF9-37E6-454C-8D9F-87956BBBE62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61B88-55EB-4D0E-9F24-980EBB436933}">
      <dsp:nvSpPr>
        <dsp:cNvPr id="0" name=""/>
        <dsp:cNvSpPr/>
      </dsp:nvSpPr>
      <dsp:spPr>
        <a:xfrm>
          <a:off x="0" y="948811"/>
          <a:ext cx="7424423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CE88B-1236-4AD7-A1A2-CE8B0D7396C4}">
      <dsp:nvSpPr>
        <dsp:cNvPr id="0" name=""/>
        <dsp:cNvSpPr/>
      </dsp:nvSpPr>
      <dsp:spPr>
        <a:xfrm>
          <a:off x="371221" y="63211"/>
          <a:ext cx="5197096" cy="177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38" tIns="0" rIns="196438" bIns="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0 98307 10048 9</a:t>
          </a:r>
        </a:p>
      </dsp:txBody>
      <dsp:txXfrm>
        <a:off x="457684" y="149674"/>
        <a:ext cx="5024170" cy="1598274"/>
      </dsp:txXfrm>
    </dsp:sp>
    <dsp:sp modelId="{296B3EF9-37E6-454C-8D9F-87956BBBE626}">
      <dsp:nvSpPr>
        <dsp:cNvPr id="0" name=""/>
        <dsp:cNvSpPr/>
      </dsp:nvSpPr>
      <dsp:spPr>
        <a:xfrm>
          <a:off x="0" y="3670412"/>
          <a:ext cx="7424423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360BD-2DB8-4AEE-B45B-164B33B20286}">
      <dsp:nvSpPr>
        <dsp:cNvPr id="0" name=""/>
        <dsp:cNvSpPr/>
      </dsp:nvSpPr>
      <dsp:spPr>
        <a:xfrm>
          <a:off x="371221" y="2784812"/>
          <a:ext cx="5197096" cy="1771200"/>
        </a:xfrm>
        <a:prstGeom prst="roundRect">
          <a:avLst/>
        </a:prstGeom>
        <a:solidFill>
          <a:schemeClr val="accent2">
            <a:hueOff val="0"/>
            <a:satOff val="0"/>
            <a:lumOff val="-1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38" tIns="0" rIns="196438" bIns="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0 17600 02177 9</a:t>
          </a:r>
        </a:p>
      </dsp:txBody>
      <dsp:txXfrm>
        <a:off x="457684" y="2871275"/>
        <a:ext cx="5024170" cy="159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40F07-54DE-4C8C-9266-981ABC9CDC9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7859E-58BC-48D9-8009-2E08810BC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this is a list of numbers, what should we try doing in 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7859E-58BC-48D9-8009-2E08810BC8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5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5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0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7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5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8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8AA01-B921-4023-B561-426D34F77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How to verify barcodes by using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C62FE-0164-4F06-9D96-C90C6E7CF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1050878"/>
            <a:ext cx="6157951" cy="9433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By: Rebecca Herrera</a:t>
            </a:r>
          </a:p>
        </p:txBody>
      </p:sp>
      <p:pic>
        <p:nvPicPr>
          <p:cNvPr id="48" name="Picture 3" descr="Top view of a keyboard, mug with coffee, and office supplies on a white surface">
            <a:extLst>
              <a:ext uri="{FF2B5EF4-FFF2-40B4-BE49-F238E27FC236}">
                <a16:creationId xmlns:a16="http://schemas.microsoft.com/office/drawing/2014/main" id="{1CBC2998-DBC9-41CE-B939-DFB10AD69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0" r="32690" b="-1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49" name="Straight Connector 12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4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4B3BF2-4D57-48CC-A430-3975AAB9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0" y="714374"/>
            <a:ext cx="2472454" cy="1857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Let’s try some more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4D0C052-F9B0-4236-8331-E764FF0B00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7364340"/>
              </p:ext>
            </p:extLst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95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243354-E549-48D0-9FAE-A042A98E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680" y="3144519"/>
            <a:ext cx="7889838" cy="25801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100"/>
              <a:t>Now you know how to solve barcodes on paper and in R!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9882" y="0"/>
            <a:ext cx="4318598" cy="133719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487595" y="0"/>
            <a:ext cx="1466711" cy="685800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C10EA2-1BD8-4267-AA7D-AB8CCA53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482080" y="4171575"/>
            <a:ext cx="5739800" cy="2686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296432" y="1116305"/>
            <a:ext cx="1895568" cy="574169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78150" y="4219"/>
            <a:ext cx="3227294" cy="30814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D75F78-4912-4FB5-834D-1817BF0A2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56" y="4619"/>
            <a:ext cx="2771388" cy="7738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29880" y="5342966"/>
            <a:ext cx="8964704" cy="15150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4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55F928-E7FB-4059-9BB2-A89A1500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8F909-02B1-49C3-83ED-16E227032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Petzoid</a:t>
            </a:r>
            <a:r>
              <a:rPr lang="en-US" dirty="0">
                <a:effectLst/>
              </a:rPr>
              <a:t>, Charles. </a:t>
            </a:r>
            <a:r>
              <a:rPr lang="en-US" i="1" dirty="0">
                <a:effectLst/>
              </a:rPr>
              <a:t>Code: The Hidden Language of Computer Hardware and Software</a:t>
            </a:r>
            <a:r>
              <a:rPr lang="en-US" dirty="0">
                <a:effectLst/>
              </a:rPr>
              <a:t>. Microsoft Press, 2000.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9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FBE127-D2A6-4FA3-A6B9-B8FD1DE4B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0E96B-4346-4988-961D-B0F2DCA5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988" y="533400"/>
            <a:ext cx="4496228" cy="1690687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D9C044-4B08-47CC-852C-B22B0967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33687E-2F83-4E90-B11A-4B998C15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92DBC3-1A72-41ED-8432-D0D64FD63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C65C73E-C0A3-4A48-82D4-0423B860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72482"/>
            <a:ext cx="5562600" cy="37130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1B9C-3FDE-41A5-B626-B235EB6C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1789" y="2290762"/>
            <a:ext cx="4572428" cy="4033837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Universal product codes (UPC for short) are the little barcodes you find on basically any packaged item</a:t>
            </a:r>
          </a:p>
          <a:p>
            <a:pPr>
              <a:lnSpc>
                <a:spcPct val="90000"/>
              </a:lnSpc>
            </a:pPr>
            <a:r>
              <a:rPr lang="en-US" dirty="0"/>
              <a:t>When we view barcodes, we interpret them as thin or thick bars and wide or narrow gaps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bars have four different widths: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Thicker bars being 2, 3, or 4 times the width of the thinnest bar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Similarly, the gaps also have 4 different widths: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Wider gaps being 2, 3, or 4 times the width of the thinnest gap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309E4A-5F81-4CAB-B5DB-AB4EB90C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61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7F1D-1C95-45EB-A8E4-1C1B6388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A1F04-2B55-405F-B632-50618639C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they may not look like it, UPC’s are binary codes with 95 bits</a:t>
            </a:r>
          </a:p>
          <a:p>
            <a:r>
              <a:rPr lang="en-US" dirty="0"/>
              <a:t>Each bar is a one while each gap is a 0</a:t>
            </a:r>
          </a:p>
          <a:p>
            <a:pPr lvl="1"/>
            <a:r>
              <a:rPr lang="en-US" dirty="0"/>
              <a:t>The width determines the amount of 0’s or 1’s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89887-19C6-4EB9-8001-E9825E0D7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3769279"/>
            <a:ext cx="5372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3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3DF1-3970-4015-8604-61A4181C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verify barcodes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1C706-224C-43E6-A40D-375BB3ADDB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verify a barcode, we must verify the modulo check character</a:t>
            </a:r>
          </a:p>
          <a:p>
            <a:pPr lvl="1"/>
            <a:r>
              <a:rPr lang="en-US" dirty="0"/>
              <a:t>This is the last number in our barcode</a:t>
            </a:r>
          </a:p>
          <a:p>
            <a:r>
              <a:rPr lang="en-US" dirty="0"/>
              <a:t>Assign each digit a letter A-L</a:t>
            </a:r>
          </a:p>
          <a:p>
            <a:pPr lvl="1"/>
            <a:r>
              <a:rPr lang="en-US" dirty="0"/>
              <a:t>A  BCDEF  GHIJK  L</a:t>
            </a:r>
          </a:p>
          <a:p>
            <a:r>
              <a:rPr lang="en-US" dirty="0"/>
              <a:t>Now we calculate the following:</a:t>
            </a:r>
          </a:p>
          <a:p>
            <a:pPr lvl="1"/>
            <a:r>
              <a:rPr lang="en-US" dirty="0"/>
              <a:t>(3*(A + C + E + G + I + K) + (B + D + F + H + J)</a:t>
            </a:r>
          </a:p>
          <a:p>
            <a:pPr lvl="1"/>
            <a:r>
              <a:rPr lang="en-US" dirty="0"/>
              <a:t>(3*(0 + 6 + 0 + 2 + 1 + 5) + (3 + 0 + 0 + 9 + 4)    = 58</a:t>
            </a:r>
          </a:p>
          <a:p>
            <a:r>
              <a:rPr lang="en-US" dirty="0"/>
              <a:t>After calculating that we now want to subtract the number we got from the next highest multiple of 10</a:t>
            </a:r>
          </a:p>
          <a:p>
            <a:pPr lvl="1"/>
            <a:r>
              <a:rPr lang="en-US" dirty="0"/>
              <a:t>60 – 58 =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4B3F47-B02C-4458-A7CA-58EFDAD652A3}"/>
              </a:ext>
            </a:extLst>
          </p:cNvPr>
          <p:cNvGrpSpPr/>
          <p:nvPr/>
        </p:nvGrpSpPr>
        <p:grpSpPr>
          <a:xfrm>
            <a:off x="6369567" y="1677485"/>
            <a:ext cx="4679433" cy="4150256"/>
            <a:chOff x="6369567" y="1677485"/>
            <a:chExt cx="4679433" cy="4150256"/>
          </a:xfrm>
        </p:grpSpPr>
        <p:pic>
          <p:nvPicPr>
            <p:cNvPr id="8" name="Content Placeholder 5">
              <a:extLst>
                <a:ext uri="{FF2B5EF4-FFF2-40B4-BE49-F238E27FC236}">
                  <a16:creationId xmlns:a16="http://schemas.microsoft.com/office/drawing/2014/main" id="{2E78644F-4711-45FA-891E-8312EF2DD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9567" y="1677485"/>
              <a:ext cx="4679433" cy="40243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794A1B-77DF-4C87-8882-F4EB3653F5A4}"/>
                </a:ext>
              </a:extLst>
            </p:cNvPr>
            <p:cNvSpPr txBox="1"/>
            <p:nvPr/>
          </p:nvSpPr>
          <p:spPr>
            <a:xfrm>
              <a:off x="6486200" y="5458409"/>
              <a:ext cx="4446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A          B   C   D  E   F             G   H   I    J   K          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17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Bubble sheet test paper and pencil">
            <a:extLst>
              <a:ext uri="{FF2B5EF4-FFF2-40B4-BE49-F238E27FC236}">
                <a16:creationId xmlns:a16="http://schemas.microsoft.com/office/drawing/2014/main" id="{29F0A1BF-A5CB-4438-B92E-A9E17AACB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09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2D69F8-2975-4783-8C99-98B42653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Let’s try some examples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EB2C4-EB15-478A-BDD2-279B81379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dirty="0"/>
              <a:t> 0  39402  01700 4</a:t>
            </a:r>
          </a:p>
          <a:p>
            <a:pPr marL="0" indent="0">
              <a:buNone/>
            </a:pPr>
            <a:r>
              <a:rPr lang="en-US" dirty="0"/>
              <a:t>Valid or not valid?</a:t>
            </a:r>
          </a:p>
          <a:p>
            <a:pPr marL="0"/>
            <a:endParaRPr lang="en-US" dirty="0"/>
          </a:p>
          <a:p>
            <a:pPr marL="0"/>
            <a:r>
              <a:rPr lang="en-US" dirty="0"/>
              <a:t>0  14113  91002  6</a:t>
            </a:r>
          </a:p>
          <a:p>
            <a:pPr marL="0" indent="0">
              <a:buNone/>
            </a:pPr>
            <a:r>
              <a:rPr lang="en-US" dirty="0"/>
              <a:t>Valid or not valid?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718C3B-01C9-4EFD-A8C1-F7055959CDD3}"/>
              </a:ext>
            </a:extLst>
          </p:cNvPr>
          <p:cNvSpPr/>
          <p:nvPr/>
        </p:nvSpPr>
        <p:spPr>
          <a:xfrm>
            <a:off x="2010987" y="2674080"/>
            <a:ext cx="1275127" cy="4949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7409EB-14A2-46D0-8C54-129A2F76C2D2}"/>
              </a:ext>
            </a:extLst>
          </p:cNvPr>
          <p:cNvSpPr/>
          <p:nvPr/>
        </p:nvSpPr>
        <p:spPr>
          <a:xfrm>
            <a:off x="896981" y="4156794"/>
            <a:ext cx="1275127" cy="4949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B078-B306-4B8A-A5C7-A353DB43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1239078"/>
            <a:ext cx="7802880" cy="32315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/>
              <a:t>How does this tie into technology?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2" y="19556"/>
            <a:ext cx="8547253" cy="23223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1" y="0"/>
            <a:ext cx="1461005" cy="46177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935720" y="3957320"/>
            <a:ext cx="3272713" cy="29006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3326" y="0"/>
            <a:ext cx="1332509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37960" y="0"/>
            <a:ext cx="5654039" cy="220625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5196840"/>
            <a:ext cx="5181599" cy="16416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2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DA1C-AED7-475F-A15A-A60B16B3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move to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FBF37-AD37-44BB-B34C-F786F992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8EDF7-3682-49EA-90E1-A2F95B17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02" y="1881529"/>
            <a:ext cx="1950889" cy="4090771"/>
          </a:xfrm>
          <a:prstGeom prst="rect">
            <a:avLst/>
          </a:prstGeom>
        </p:spPr>
      </p:pic>
      <p:pic>
        <p:nvPicPr>
          <p:cNvPr id="7" name="Picture 6" descr="RGui (64-bit)">
            <a:extLst>
              <a:ext uri="{FF2B5EF4-FFF2-40B4-BE49-F238E27FC236}">
                <a16:creationId xmlns:a16="http://schemas.microsoft.com/office/drawing/2014/main" id="{0939C252-FFC8-4637-8D17-D072FD44F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79" y="1881529"/>
            <a:ext cx="7030323" cy="38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16DD-9E6B-4396-B963-0CD02624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17DF3-8C49-4004-AAE7-B0611AB21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 can be used a calculator, so let’s plug in 2+3 and see what happens</a:t>
            </a:r>
          </a:p>
          <a:p>
            <a:r>
              <a:rPr lang="en-US" dirty="0"/>
              <a:t>Instead of calculating that every time, we can store the answer in a variable</a:t>
            </a:r>
          </a:p>
          <a:p>
            <a:pPr lvl="1"/>
            <a:r>
              <a:rPr lang="en-US" dirty="0"/>
              <a:t>Use &lt;- to save 2+3 in variable x</a:t>
            </a:r>
          </a:p>
          <a:p>
            <a:pPr lvl="1"/>
            <a:r>
              <a:rPr lang="en-US" dirty="0"/>
              <a:t>After doing this we must tell R to print it out by entering print(x)</a:t>
            </a:r>
          </a:p>
          <a:p>
            <a:r>
              <a:rPr lang="en-US" dirty="0"/>
              <a:t>We are also able to store list of numbers. These are called vectors</a:t>
            </a:r>
          </a:p>
          <a:p>
            <a:pPr lvl="1"/>
            <a:r>
              <a:rPr lang="en-US" dirty="0"/>
              <a:t>To store the vector (3, 6, 9) in variable y, we need to use the c() function</a:t>
            </a:r>
          </a:p>
          <a:p>
            <a:pPr lvl="1"/>
            <a:r>
              <a:rPr lang="en-US" dirty="0"/>
              <a:t>y &lt;- c(3, 6, 9)</a:t>
            </a:r>
          </a:p>
          <a:p>
            <a:r>
              <a:rPr lang="en-US" dirty="0"/>
              <a:t>Sometimes we want to know the sum of the elements in our variable</a:t>
            </a:r>
          </a:p>
          <a:p>
            <a:pPr lvl="1"/>
            <a:r>
              <a:rPr lang="en-US" dirty="0"/>
              <a:t>Try inputting sum(y)</a:t>
            </a:r>
          </a:p>
          <a:p>
            <a:r>
              <a:rPr lang="en-US" dirty="0"/>
              <a:t>Let’s do a sequence</a:t>
            </a:r>
          </a:p>
          <a:p>
            <a:pPr lvl="1"/>
            <a:r>
              <a:rPr lang="en-US" dirty="0"/>
              <a:t>Input seq(1, 12)</a:t>
            </a:r>
          </a:p>
          <a:p>
            <a:pPr lvl="1"/>
            <a:r>
              <a:rPr lang="en-US" dirty="0"/>
              <a:t>Also try seq(1, 12, by=2)</a:t>
            </a:r>
          </a:p>
        </p:txBody>
      </p:sp>
    </p:spTree>
    <p:extLst>
      <p:ext uri="{BB962C8B-B14F-4D97-AF65-F5344CB8AC3E}">
        <p14:creationId xmlns:p14="http://schemas.microsoft.com/office/powerpoint/2010/main" val="3009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DE03-3B48-4AD1-AD92-183F7B6D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Verify barcodes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CAF3-14EB-49A7-89B2-2EC21487A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0 36000  29145  2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After storing the barcode, we want to start the process of solving:</a:t>
            </a:r>
          </a:p>
          <a:p>
            <a:pPr lvl="1"/>
            <a:r>
              <a:rPr lang="en-US" sz="1600" dirty="0"/>
              <a:t>(3*(A + C + E + G + I + K) + (B + D + F + H + J)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dirty="0"/>
              <a:t>We want to subtract the number we got from the next highest multiple of 10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1330F-6873-411E-A38E-F01A9C7A9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1051"/>
            <a:ext cx="3400900" cy="457264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B522F7-D017-411E-A860-A11856C36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69318"/>
            <a:ext cx="3248478" cy="504895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8D5F5A-A84F-406A-96EA-1278627BD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7" y="3769318"/>
            <a:ext cx="3286584" cy="685896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FEBAE3F0-EACC-43EC-AB66-6925CF4A4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7" y="3817114"/>
            <a:ext cx="3315163" cy="819264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9EA716A-DF33-4194-B3FF-A06936FCF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63" y="5053790"/>
            <a:ext cx="3334215" cy="990738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285F1A9E-E03F-49A0-8C21-7DB351856D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9" y="5034110"/>
            <a:ext cx="3429479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580</Words>
  <Application>Microsoft Office PowerPoint</Application>
  <PresentationFormat>Widescreen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Univers Condensed Light</vt:lpstr>
      <vt:lpstr>Walbaum Display Light</vt:lpstr>
      <vt:lpstr>AngleLinesVTI</vt:lpstr>
      <vt:lpstr>How to verify barcodes by using R</vt:lpstr>
      <vt:lpstr>Background</vt:lpstr>
      <vt:lpstr>Background cont.</vt:lpstr>
      <vt:lpstr>How to verify barcodes</vt:lpstr>
      <vt:lpstr>Let’s try some examples</vt:lpstr>
      <vt:lpstr>How does this tie into technology?</vt:lpstr>
      <vt:lpstr>Let’s move to R</vt:lpstr>
      <vt:lpstr>Basic R tutorial</vt:lpstr>
      <vt:lpstr>Let’s Verify barcodes in R</vt:lpstr>
      <vt:lpstr>Let’s try some more</vt:lpstr>
      <vt:lpstr>Now you know how to solve barcodes on paper and in R!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verify barcodes by using R</dc:title>
  <dc:creator>Rebecca Herrera</dc:creator>
  <cp:lastModifiedBy>Rebecca Herrera</cp:lastModifiedBy>
  <cp:revision>16</cp:revision>
  <dcterms:created xsi:type="dcterms:W3CDTF">2022-02-23T21:03:58Z</dcterms:created>
  <dcterms:modified xsi:type="dcterms:W3CDTF">2022-02-28T18:52:13Z</dcterms:modified>
</cp:coreProperties>
</file>